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294" r:id="rId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85" d="100"/>
          <a:sy n="85" d="100"/>
        </p:scale>
        <p:origin x="576" y="91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B7AD89C-BB88-48A3-A1C9-D13CF625B286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37205A-E1E8-4792-BFE4-BDA00885454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D09F21-8F1F-4129-8AEA-7EF5D9ADF331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2C31BA-67D8-413F-A5DD-028125073D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0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en-US" noProof="0" smtClean="0"/>
              <a:t>5/13/2022</a:t>
            </a:fld>
            <a:endParaRPr lang="en-US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US" noProof="0" smtClean="0"/>
              <a:t>‹N°›</a:t>
            </a:fld>
            <a:endParaRPr lang="en-US" noProof="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fr"/>
              <a:t>CLIQUEZ POUR MODIFIER LE STYLE DU TITRE DE MASQUE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en-US" noProof="0" smtClean="0"/>
              <a:t>5/13/2022</a:t>
            </a:fld>
            <a:endParaRPr lang="en-US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US" noProof="0" smtClean="0"/>
              <a:t>‹N°›</a:t>
            </a:fld>
            <a:endParaRPr lang="en-US" noProof="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fr"/>
              <a:t>CLIQUEZ POUR MODIFIER LE STYLE DU TITRE DE MASQUE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"/>
              <a:t>Modifiez les styles du texte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929172-4BF7-429F-BA25-7E9D1A4215EE}" type="datetimeFigureOut">
              <a:rPr lang="en-US" noProof="0" smtClean="0"/>
              <a:t>5/13/2022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A42482C2-FFF2-4099-8F3D-58525489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22680" y="399115"/>
            <a:ext cx="5238313" cy="447388"/>
          </a:xfrm>
        </p:spPr>
        <p:txBody>
          <a:bodyPr rtlCol="0">
            <a:normAutofit/>
          </a:bodyPr>
          <a:lstStyle/>
          <a:p>
            <a:pPr algn="ctr"/>
            <a:r>
              <a:rPr lang="fr" sz="2000" dirty="0">
                <a:latin typeface="Calibri" panose="020F0502020204030204" pitchFamily="34" charset="0"/>
                <a:cs typeface="Calibri" panose="020F0502020204030204" pitchFamily="34" charset="0"/>
              </a:rPr>
              <a:t>Organigramme </a:t>
            </a:r>
            <a:r>
              <a:rPr lang="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PAM 2022</a:t>
            </a:r>
            <a:endParaRPr lang="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0B7068F-833B-4CAE-BC0B-5E57563B0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V="1">
            <a:off x="93519" y="-638001"/>
            <a:ext cx="295538" cy="45719"/>
          </a:xfrm>
        </p:spPr>
        <p:txBody>
          <a:bodyPr rtlCol="0">
            <a:normAutofit fontScale="25000" lnSpcReduction="20000"/>
          </a:bodyPr>
          <a:lstStyle/>
          <a:p>
            <a:pPr rtl="0"/>
            <a:endParaRPr lang="fr" dirty="0"/>
          </a:p>
        </p:txBody>
      </p:sp>
      <p:sp>
        <p:nvSpPr>
          <p:cNvPr id="95" name="Ovale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887420" y="1549900"/>
            <a:ext cx="85961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09076" y="334453"/>
            <a:ext cx="1534825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Bruno FRUITIER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r>
              <a:rPr lang="fr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Directeur-Adjoint </a:t>
            </a:r>
          </a:p>
        </p:txBody>
      </p:sp>
      <p:cxnSp>
        <p:nvCxnSpPr>
          <p:cNvPr id="97" name="Connecteur droit 96" descr="élément décoratif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241909" y="2166896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9DEA1307-3465-415E-B9B3-C274D75E48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987149" y="1844461"/>
            <a:ext cx="85961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 rtl="0"/>
            <a:endParaRPr lang="en-US" dirty="0"/>
          </a:p>
        </p:txBody>
      </p:sp>
      <p:cxnSp>
        <p:nvCxnSpPr>
          <p:cNvPr id="98" name="Connecteur droit 97" descr="élément décoratif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876489" y="2166896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 descr="élément décoratif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7886731" y="2175466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 descr="élément décoratif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7532" y="2397965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 rtl="0"/>
            <a:endParaRPr lang="en-US" dirty="0"/>
          </a:p>
        </p:txBody>
      </p:sp>
      <p:cxnSp>
        <p:nvCxnSpPr>
          <p:cNvPr id="7" name="Connecteur : Coude 6" descr="élément décoratif">
            <a:extLst>
              <a:ext uri="{FF2B5EF4-FFF2-40B4-BE49-F238E27FC236}">
                <a16:creationId xmlns:a16="http://schemas.microsoft.com/office/drawing/2014/main" id="{1C54223A-2F2C-4434-A30B-92D8CEE93CF0}"/>
              </a:ext>
            </a:extLst>
          </p:cNvPr>
          <p:cNvCxnSpPr>
            <a:cxnSpLocks/>
          </p:cNvCxnSpPr>
          <p:nvPr/>
        </p:nvCxnSpPr>
        <p:spPr>
          <a:xfrm rot="10800000">
            <a:off x="3241909" y="2162587"/>
            <a:ext cx="2840046" cy="70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 : Coude 95" descr="élément décoratif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flipV="1">
            <a:off x="6081953" y="2151547"/>
            <a:ext cx="4159327" cy="45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 descr="élément décoratif">
            <a:extLst>
              <a:ext uri="{FF2B5EF4-FFF2-40B4-BE49-F238E27FC236}">
                <a16:creationId xmlns:a16="http://schemas.microsoft.com/office/drawing/2014/main" id="{7B2075F3-49F1-4561-B16C-A60D139B4E39}"/>
              </a:ext>
            </a:extLst>
          </p:cNvPr>
          <p:cNvCxnSpPr>
            <a:cxnSpLocks/>
          </p:cNvCxnSpPr>
          <p:nvPr/>
        </p:nvCxnSpPr>
        <p:spPr>
          <a:xfrm flipV="1">
            <a:off x="5887419" y="1941808"/>
            <a:ext cx="0" cy="22508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 descr="élément décoratif">
            <a:extLst>
              <a:ext uri="{FF2B5EF4-FFF2-40B4-BE49-F238E27FC236}">
                <a16:creationId xmlns:a16="http://schemas.microsoft.com/office/drawing/2014/main" id="{CAEB3933-F291-4AE0-8114-341A17B80B7D}"/>
              </a:ext>
            </a:extLst>
          </p:cNvPr>
          <p:cNvCxnSpPr>
            <a:cxnSpLocks/>
            <a:endCxn id="18" idx="2"/>
          </p:cNvCxnSpPr>
          <p:nvPr/>
        </p:nvCxnSpPr>
        <p:spPr>
          <a:xfrm flipH="1" flipV="1">
            <a:off x="5876489" y="1065973"/>
            <a:ext cx="10931" cy="1029109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F3D0708-6908-4606-BF6A-5864E1E3E0FF}"/>
              </a:ext>
            </a:extLst>
          </p:cNvPr>
          <p:cNvSpPr/>
          <p:nvPr/>
        </p:nvSpPr>
        <p:spPr>
          <a:xfrm>
            <a:off x="3718604" y="936469"/>
            <a:ext cx="1195939" cy="1027413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Secrétaire</a:t>
            </a: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Maria SEMEDO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7A9F3F8-0BC6-4245-A77F-50328E3D7024}"/>
              </a:ext>
            </a:extLst>
          </p:cNvPr>
          <p:cNvSpPr/>
          <p:nvPr/>
        </p:nvSpPr>
        <p:spPr>
          <a:xfrm>
            <a:off x="2060399" y="2373649"/>
            <a:ext cx="2538406" cy="4145138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ASLA – accompagnement social pour un Logement Adapté</a:t>
            </a:r>
            <a:endParaRPr lang="fr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Suzon AUGUSTE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Éducatrice spécialisée</a:t>
            </a: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Jessica SIMONET AUDRAN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Médiatrice-prospectrice</a:t>
            </a: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Anne-Sophie FREMAUX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Conseillère en économie sociale et familiale</a:t>
            </a: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Fanny BOUCHER</a:t>
            </a:r>
          </a:p>
          <a:p>
            <a:pPr algn="ctr" defTabSz="400050">
              <a:spcBef>
                <a:spcPct val="0"/>
              </a:spcBef>
            </a:pPr>
            <a:r>
              <a:rPr lang="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Conseillère en économie sociale et </a:t>
            </a: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familiale</a:t>
            </a:r>
          </a:p>
          <a:p>
            <a:pPr algn="ctr" defTabSz="40005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Hélène CARON FIOLEK</a:t>
            </a:r>
          </a:p>
          <a:p>
            <a:pPr algn="ctr" defTabSz="400050">
              <a:spcBef>
                <a:spcPct val="0"/>
              </a:spcBef>
            </a:pPr>
            <a:r>
              <a:rPr lang="fr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Conseillère en économie sociale et </a:t>
            </a: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familiale</a:t>
            </a:r>
          </a:p>
          <a:p>
            <a:pPr algn="ctr" defTabSz="40005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Anna LACOMBE</a:t>
            </a:r>
          </a:p>
          <a:p>
            <a:pPr algn="ctr" defTabSz="40005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Intervenante technique et sociale</a:t>
            </a:r>
          </a:p>
          <a:p>
            <a:pPr algn="ctr" defTabSz="40005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Fabien DELPLANQUE</a:t>
            </a:r>
          </a:p>
          <a:p>
            <a:pPr algn="ctr" defTabSz="40005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Intervenant technique et social</a:t>
            </a: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E9BC93F-5DEC-47BD-AF37-37E83F970B1C}"/>
              </a:ext>
            </a:extLst>
          </p:cNvPr>
          <p:cNvSpPr/>
          <p:nvPr/>
        </p:nvSpPr>
        <p:spPr>
          <a:xfrm>
            <a:off x="5016465" y="2378301"/>
            <a:ext cx="1758949" cy="3815524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endParaRPr lang="fr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endParaRPr lang="fr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endParaRPr lang="fr" sz="1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r>
              <a:rPr lang="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</a:t>
            </a:r>
            <a:r>
              <a:rPr lang="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AMÉLIORATION DE L’HABITAT ET LUTTE CONTRE LA PRÉCARITÉ ÉNERGÉTIQUE</a:t>
            </a: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Médiatrices sociales énergie</a:t>
            </a: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Fanny LAURENT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Ségolène BOIZART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Céline DELORME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eline  VANIET</a:t>
            </a: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Chargés d’opération rénovation énergétique</a:t>
            </a:r>
          </a:p>
          <a:p>
            <a:pPr algn="ctr" defTabSz="400050" rtl="0">
              <a:spcBef>
                <a:spcPct val="0"/>
              </a:spcBef>
            </a:pPr>
            <a:endParaRPr lang="f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Christopher FLACH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Pierre LEMAIRE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Philippe DUVERGER</a:t>
            </a: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98B1B0A-6C71-45FF-BE48-F3B0A8D2836D}"/>
              </a:ext>
            </a:extLst>
          </p:cNvPr>
          <p:cNvSpPr/>
          <p:nvPr/>
        </p:nvSpPr>
        <p:spPr>
          <a:xfrm>
            <a:off x="7159890" y="2378301"/>
            <a:ext cx="1758949" cy="2142512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endParaRPr lang="fr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r>
              <a:rPr lang="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ASP </a:t>
            </a:r>
            <a:r>
              <a:rPr lang="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BRSA – Accompagnement S</a:t>
            </a:r>
            <a:r>
              <a:rPr lang="fr-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cial et Professionnel des BRSA</a:t>
            </a:r>
            <a:endParaRPr lang="fr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Laure DUCLAUX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Mariame AZARHOOSHANG</a:t>
            </a: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-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éférentes </a:t>
            </a: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RSA</a:t>
            </a: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50472F1-7BE1-4E50-8FFD-AA6418903CAE}"/>
              </a:ext>
            </a:extLst>
          </p:cNvPr>
          <p:cNvSpPr/>
          <p:nvPr/>
        </p:nvSpPr>
        <p:spPr>
          <a:xfrm>
            <a:off x="9243626" y="2373648"/>
            <a:ext cx="1973013" cy="2127209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</a:pPr>
            <a:r>
              <a:rPr lang="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GESTION LOCATIVE HABITAT ADAPTÉ</a:t>
            </a:r>
          </a:p>
          <a:p>
            <a:pPr algn="ctr" defTabSz="400050" rtl="0">
              <a:spcBef>
                <a:spcPct val="0"/>
              </a:spcBef>
            </a:pPr>
            <a:endParaRPr lang="fr" sz="1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Sébastien POULIN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Régisseur social</a:t>
            </a: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Fabien DELPLANQUE</a:t>
            </a:r>
          </a:p>
          <a:p>
            <a:pPr algn="ctr" defTabSz="400050" rtl="0">
              <a:spcBef>
                <a:spcPct val="0"/>
              </a:spcBef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Intervenant technique et social</a:t>
            </a: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spcBef>
                <a:spcPct val="0"/>
              </a:spcBef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" name="Image 50">
            <a:extLst>
              <a:ext uri="{FF2B5EF4-FFF2-40B4-BE49-F238E27FC236}">
                <a16:creationId xmlns:a16="http://schemas.microsoft.com/office/drawing/2014/main" id="{7448D870-A744-4ABB-8BB3-D0CCD62E1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0847" y="5619911"/>
            <a:ext cx="1080224" cy="1080224"/>
          </a:xfrm>
          <a:prstGeom prst="rect">
            <a:avLst/>
          </a:prstGeom>
        </p:spPr>
      </p:pic>
      <p:cxnSp>
        <p:nvCxnSpPr>
          <p:cNvPr id="39" name="Connecteur droit 38" descr="élément décoratif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10241280" y="2147802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EF3D0708-6908-4606-BF6A-5864E1E3E0FF}"/>
              </a:ext>
            </a:extLst>
          </p:cNvPr>
          <p:cNvSpPr/>
          <p:nvPr/>
        </p:nvSpPr>
        <p:spPr>
          <a:xfrm>
            <a:off x="7007877" y="899155"/>
            <a:ext cx="1248617" cy="1027413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36000" rIns="91440" bIns="36000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" sz="1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Chargée de Projet</a:t>
            </a: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" sz="1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Marion RIGAUT</a:t>
            </a: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Connecteur : Coude 95" descr="élément décoratif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5908910" y="1412861"/>
            <a:ext cx="1098967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 : Coude 95" descr="élément décoratif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>
            <a:off x="4973774" y="1412861"/>
            <a:ext cx="881225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70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294022_TF00283905_Win32" id="{82192BF9-AA22-4856-BDAF-BF75469DC1F2}" vid="{A06D9946-FD38-4DC3-95C0-CA4EBC63CEB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5" ma:contentTypeDescription="Create a new document." ma:contentTypeScope="" ma:versionID="6303841d91754ae9e45eab54773e3b1c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targetNamespace="http://schemas.microsoft.com/office/2006/metadata/properties" ma:root="true" ma:fieldsID="21f069cdc2b493a90fc663fd3b6884b6" ns1:_="" ns2:_="" ns3:_="">
    <xsd:import namespace="http://schemas.microsoft.com/sharepoint/v3"/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1CA2FC-F29D-4089-892E-E43B13A655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B4AD6D-ED02-4EE0-B91B-4E25FCF95212}">
  <ds:schemaRefs>
    <ds:schemaRef ds:uri="http://purl.org/dc/elements/1.1/"/>
    <ds:schemaRef ds:uri="http://schemas.microsoft.com/sharepoint/v3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16c05727-aa75-4e4a-9b5f-8a80a1165891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28325B-69CB-40B6-B8CF-D0CF3890E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Organigramme minimal</Template>
  <TotalTime>266</TotalTime>
  <Words>137</Words>
  <Application>Microsoft Office PowerPoint</Application>
  <PresentationFormat>Grand écran</PresentationFormat>
  <Paragraphs>82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Thème Office</vt:lpstr>
      <vt:lpstr>Organigramme PAM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Pôle Asile</dc:title>
  <dc:creator>Chrystelle DEBACQ</dc:creator>
  <cp:lastModifiedBy>Chrystelle DEBACQ</cp:lastModifiedBy>
  <cp:revision>12</cp:revision>
  <dcterms:created xsi:type="dcterms:W3CDTF">2021-10-12T10:20:48Z</dcterms:created>
  <dcterms:modified xsi:type="dcterms:W3CDTF">2022-05-13T08:05:14Z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